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60" r:id="rId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238" autoAdjust="0"/>
  </p:normalViewPr>
  <p:slideViewPr>
    <p:cSldViewPr snapToGrid="0" showGuides="1">
      <p:cViewPr varScale="1">
        <p:scale>
          <a:sx n="36" d="100"/>
          <a:sy n="36" d="100"/>
        </p:scale>
        <p:origin x="2556" y="42"/>
      </p:cViewPr>
      <p:guideLst>
        <p:guide orient="horz" pos="3817"/>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52EFD-A44F-484C-AEEB-6D4E9E8EF698}" type="datetimeFigureOut">
              <a:rPr lang="zh-TW" altLang="en-US" smtClean="0"/>
              <a:t>2020/2/5</a:t>
            </a:fld>
            <a:endParaRPr lang="zh-TW" altLang="en-US"/>
          </a:p>
        </p:txBody>
      </p:sp>
      <p:sp>
        <p:nvSpPr>
          <p:cNvPr id="4" name="投影片影像版面配置區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29910-0FD1-49DE-86FA-B6F3469B1D75}" type="slidenum">
              <a:rPr lang="zh-TW" altLang="en-US" smtClean="0"/>
              <a:t>‹#›</a:t>
            </a:fld>
            <a:endParaRPr lang="zh-TW" altLang="en-US"/>
          </a:p>
        </p:txBody>
      </p:sp>
    </p:spTree>
    <p:extLst>
      <p:ext uri="{BB962C8B-B14F-4D97-AF65-F5344CB8AC3E}">
        <p14:creationId xmlns:p14="http://schemas.microsoft.com/office/powerpoint/2010/main" val="73378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potrue.com/products/arctal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hlinkClick r:id="rId3"/>
              </a:rPr>
              <a:t>https://lipotrue.com/products/arctalis/</a:t>
            </a:r>
            <a:endParaRPr lang="zh-TW" altLang="en-US" dirty="0"/>
          </a:p>
        </p:txBody>
      </p:sp>
      <p:sp>
        <p:nvSpPr>
          <p:cNvPr id="4" name="投影片編號版面配置區 3"/>
          <p:cNvSpPr>
            <a:spLocks noGrp="1"/>
          </p:cNvSpPr>
          <p:nvPr>
            <p:ph type="sldNum" sz="quarter" idx="5"/>
          </p:nvPr>
        </p:nvSpPr>
        <p:spPr/>
        <p:txBody>
          <a:bodyPr/>
          <a:lstStyle/>
          <a:p>
            <a:fld id="{45229910-0FD1-49DE-86FA-B6F3469B1D75}" type="slidenum">
              <a:rPr lang="zh-TW" altLang="en-US" smtClean="0"/>
              <a:t>1</a:t>
            </a:fld>
            <a:endParaRPr lang="zh-TW" altLang="en-US"/>
          </a:p>
        </p:txBody>
      </p:sp>
    </p:spTree>
    <p:extLst>
      <p:ext uri="{BB962C8B-B14F-4D97-AF65-F5344CB8AC3E}">
        <p14:creationId xmlns:p14="http://schemas.microsoft.com/office/powerpoint/2010/main" val="427715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43069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172720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361759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183451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6061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245001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472381" y="4453467"/>
            <a:ext cx="2901255" cy="655037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3471863" y="4453467"/>
            <a:ext cx="2915543" cy="655037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329227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261385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36055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163816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9A295BA-4F02-46E8-9209-1897130B0244}" type="datetimeFigureOut">
              <a:rPr lang="zh-TW" altLang="en-US" smtClean="0"/>
              <a:t>2020/2/5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27235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19A295BA-4F02-46E8-9209-1897130B0244}" type="datetimeFigureOut">
              <a:rPr lang="zh-TW" altLang="en-US" smtClean="0"/>
              <a:t>2020/2/5</a:t>
            </a:fld>
            <a:endParaRPr lang="zh-TW"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8C091C7-287E-47C5-878B-7F628C1F3DC2}" type="slidenum">
              <a:rPr lang="zh-TW" altLang="en-US" smtClean="0"/>
              <a:t>‹#›</a:t>
            </a:fld>
            <a:endParaRPr lang="zh-TW" altLang="en-US"/>
          </a:p>
        </p:txBody>
      </p:sp>
    </p:spTree>
    <p:extLst>
      <p:ext uri="{BB962C8B-B14F-4D97-AF65-F5344CB8AC3E}">
        <p14:creationId xmlns:p14="http://schemas.microsoft.com/office/powerpoint/2010/main" val="378496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2411F05A-43FA-4AE6-9F18-448BE7C61D6E}"/>
              </a:ext>
            </a:extLst>
          </p:cNvPr>
          <p:cNvSpPr/>
          <p:nvPr/>
        </p:nvSpPr>
        <p:spPr>
          <a:xfrm>
            <a:off x="447686" y="9664489"/>
            <a:ext cx="6410314" cy="1815882"/>
          </a:xfrm>
          <a:prstGeom prst="rect">
            <a:avLst/>
          </a:prstGeom>
        </p:spPr>
        <p:txBody>
          <a:bodyPr wrap="square">
            <a:spAutoFit/>
          </a:bodyPr>
          <a:lstStyle/>
          <a:p>
            <a:pPr marL="285750" indent="-285750">
              <a:buFont typeface="Arial" panose="020B0604020202020204" pitchFamily="34" charset="0"/>
              <a:buChar char="•"/>
            </a:pPr>
            <a:r>
              <a:rPr lang="en-US" altLang="zh-TW" sz="1400" dirty="0"/>
              <a:t>pH ~5.5</a:t>
            </a:r>
          </a:p>
          <a:p>
            <a:pPr marL="285750" indent="-285750">
              <a:buFont typeface="Arial" panose="020B0604020202020204" pitchFamily="34" charset="0"/>
              <a:buChar char="•"/>
            </a:pPr>
            <a:r>
              <a:rPr lang="en-US" altLang="zh-TW" sz="1400" dirty="0"/>
              <a:t>Colorless to pale yellow liquid</a:t>
            </a:r>
          </a:p>
          <a:p>
            <a:pPr marL="285750" indent="-285750">
              <a:buFont typeface="Arial" panose="020B0604020202020204" pitchFamily="34" charset="0"/>
              <a:buChar char="•"/>
            </a:pPr>
            <a:r>
              <a:rPr lang="en-US" altLang="zh-TW" sz="1400" dirty="0">
                <a:solidFill>
                  <a:srgbClr val="FF0000"/>
                </a:solidFill>
              </a:rPr>
              <a:t>Water soluble</a:t>
            </a:r>
          </a:p>
          <a:p>
            <a:pPr marL="285750" indent="-285750">
              <a:buFont typeface="Arial" panose="020B0604020202020204" pitchFamily="34" charset="0"/>
              <a:buChar char="•"/>
            </a:pPr>
            <a:r>
              <a:rPr lang="en-US" altLang="zh-TW" sz="1400" dirty="0">
                <a:solidFill>
                  <a:srgbClr val="FF0000"/>
                </a:solidFill>
              </a:rPr>
              <a:t>Recommended use level:</a:t>
            </a:r>
            <a:r>
              <a:rPr lang="zh-TW" altLang="en-US" sz="1400" dirty="0">
                <a:solidFill>
                  <a:srgbClr val="FF0000"/>
                </a:solidFill>
              </a:rPr>
              <a:t> </a:t>
            </a:r>
            <a:r>
              <a:rPr lang="en-US" altLang="zh-TW" sz="1400" dirty="0">
                <a:solidFill>
                  <a:srgbClr val="FF0000"/>
                </a:solidFill>
              </a:rPr>
              <a:t>&lt;0.7 %</a:t>
            </a:r>
            <a:endParaRPr lang="zh-TW" altLang="en-US" sz="1400" dirty="0">
              <a:solidFill>
                <a:srgbClr val="FF0000"/>
              </a:solidFill>
            </a:endParaRPr>
          </a:p>
          <a:p>
            <a:pPr marL="285750" indent="-285750">
              <a:buFont typeface="Arial" panose="020B0604020202020204" pitchFamily="34" charset="0"/>
              <a:buChar char="•"/>
            </a:pPr>
            <a:endParaRPr lang="zh-TW" altLang="en-US" sz="1400" dirty="0"/>
          </a:p>
          <a:p>
            <a:pPr marL="285750" indent="-285750">
              <a:buFont typeface="Arial" panose="020B0604020202020204" pitchFamily="34" charset="0"/>
              <a:buChar char="•"/>
            </a:pPr>
            <a:endParaRPr lang="en-US" altLang="zh-TW" sz="1400" dirty="0">
              <a:ea typeface="DotumChe" panose="020B0609000101010101" pitchFamily="49" charset="-127"/>
            </a:endParaRPr>
          </a:p>
          <a:p>
            <a:pPr marL="285750" indent="-285750">
              <a:buFont typeface="Arial" panose="020B0604020202020204" pitchFamily="34" charset="0"/>
              <a:buChar char="•"/>
            </a:pPr>
            <a:endParaRPr lang="en-US" altLang="zh-TW" sz="1400" dirty="0">
              <a:ea typeface="DotumChe" panose="020B0609000101010101" pitchFamily="49" charset="-127"/>
            </a:endParaRPr>
          </a:p>
          <a:p>
            <a:pPr marL="285750" indent="-285750">
              <a:buFont typeface="Arial" panose="020B0604020202020204" pitchFamily="34" charset="0"/>
              <a:buChar char="•"/>
            </a:pPr>
            <a:endParaRPr lang="en-US" altLang="zh-TW" sz="1400" dirty="0">
              <a:ea typeface="DotumChe" panose="020B0609000101010101" pitchFamily="49" charset="-127"/>
            </a:endParaRPr>
          </a:p>
        </p:txBody>
      </p:sp>
      <p:sp>
        <p:nvSpPr>
          <p:cNvPr id="4" name="文字方塊 3">
            <a:extLst>
              <a:ext uri="{FF2B5EF4-FFF2-40B4-BE49-F238E27FC236}">
                <a16:creationId xmlns:a16="http://schemas.microsoft.com/office/drawing/2014/main" id="{6121BE82-DDF7-499F-B25A-434722597118}"/>
              </a:ext>
            </a:extLst>
          </p:cNvPr>
          <p:cNvSpPr txBox="1"/>
          <p:nvPr/>
        </p:nvSpPr>
        <p:spPr>
          <a:xfrm>
            <a:off x="420549" y="1675"/>
            <a:ext cx="1352101" cy="523220"/>
          </a:xfrm>
          <a:prstGeom prst="rect">
            <a:avLst/>
          </a:prstGeom>
          <a:noFill/>
        </p:spPr>
        <p:txBody>
          <a:bodyPr wrap="none" rtlCol="0">
            <a:spAutoFit/>
          </a:bodyPr>
          <a:lstStyle/>
          <a:p>
            <a:r>
              <a:rPr lang="en-US" altLang="zh-TW" sz="2800" b="1" dirty="0">
                <a:solidFill>
                  <a:schemeClr val="accent1"/>
                </a:solidFill>
              </a:rPr>
              <a:t>Product</a:t>
            </a:r>
            <a:endParaRPr lang="zh-TW" altLang="en-US" sz="2800" b="1" dirty="0">
              <a:solidFill>
                <a:schemeClr val="accent1"/>
              </a:solidFill>
            </a:endParaRPr>
          </a:p>
        </p:txBody>
      </p:sp>
      <p:sp>
        <p:nvSpPr>
          <p:cNvPr id="7" name="矩形 6">
            <a:extLst>
              <a:ext uri="{FF2B5EF4-FFF2-40B4-BE49-F238E27FC236}">
                <a16:creationId xmlns:a16="http://schemas.microsoft.com/office/drawing/2014/main" id="{67045DC7-0102-46A1-995C-7188113248FD}"/>
              </a:ext>
            </a:extLst>
          </p:cNvPr>
          <p:cNvSpPr/>
          <p:nvPr/>
        </p:nvSpPr>
        <p:spPr>
          <a:xfrm>
            <a:off x="390925" y="2852861"/>
            <a:ext cx="1935179" cy="584775"/>
          </a:xfrm>
          <a:prstGeom prst="rect">
            <a:avLst/>
          </a:prstGeom>
        </p:spPr>
        <p:txBody>
          <a:bodyPr wrap="square">
            <a:spAutoFit/>
          </a:bodyPr>
          <a:lstStyle/>
          <a:p>
            <a:r>
              <a:rPr lang="en-US" altLang="zh-TW" sz="3200" b="1" dirty="0" err="1">
                <a:latin typeface="Corbel" panose="020B0503020204020204" pitchFamily="34" charset="0"/>
              </a:rPr>
              <a:t>HotFlux</a:t>
            </a:r>
            <a:r>
              <a:rPr lang="en-US" altLang="zh-TW" sz="3200" b="1" baseline="30000" dirty="0">
                <a:latin typeface="Corbel" panose="020B0503020204020204" pitchFamily="34" charset="0"/>
              </a:rPr>
              <a:t>®</a:t>
            </a:r>
            <a:r>
              <a:rPr lang="en-US" altLang="zh-TW" sz="3200" dirty="0">
                <a:latin typeface="Corbel" panose="020B0503020204020204" pitchFamily="34" charset="0"/>
              </a:rPr>
              <a:t> </a:t>
            </a:r>
          </a:p>
        </p:txBody>
      </p:sp>
      <p:sp>
        <p:nvSpPr>
          <p:cNvPr id="8" name="矩形 7">
            <a:extLst>
              <a:ext uri="{FF2B5EF4-FFF2-40B4-BE49-F238E27FC236}">
                <a16:creationId xmlns:a16="http://schemas.microsoft.com/office/drawing/2014/main" id="{B9137919-6E92-4691-861D-E294D88FFF82}"/>
              </a:ext>
            </a:extLst>
          </p:cNvPr>
          <p:cNvSpPr/>
          <p:nvPr/>
        </p:nvSpPr>
        <p:spPr>
          <a:xfrm>
            <a:off x="368589" y="3346176"/>
            <a:ext cx="5832588" cy="369332"/>
          </a:xfrm>
          <a:prstGeom prst="rect">
            <a:avLst/>
          </a:prstGeom>
        </p:spPr>
        <p:txBody>
          <a:bodyPr wrap="square">
            <a:spAutoFit/>
          </a:bodyPr>
          <a:lstStyle/>
          <a:p>
            <a:r>
              <a:rPr lang="en-US" altLang="zh-TW" dirty="0"/>
              <a:t>Delicate warming sensation &amp; stronger hair promotion</a:t>
            </a:r>
            <a:endParaRPr lang="zh-TW" altLang="en-US" dirty="0"/>
          </a:p>
        </p:txBody>
      </p:sp>
      <p:sp>
        <p:nvSpPr>
          <p:cNvPr id="9" name="矩形 8">
            <a:extLst>
              <a:ext uri="{FF2B5EF4-FFF2-40B4-BE49-F238E27FC236}">
                <a16:creationId xmlns:a16="http://schemas.microsoft.com/office/drawing/2014/main" id="{401A9F9B-D840-4993-ADFF-915FD0A4939F}"/>
              </a:ext>
            </a:extLst>
          </p:cNvPr>
          <p:cNvSpPr/>
          <p:nvPr/>
        </p:nvSpPr>
        <p:spPr>
          <a:xfrm>
            <a:off x="3417417" y="4755137"/>
            <a:ext cx="3167010" cy="2462213"/>
          </a:xfrm>
          <a:prstGeom prst="rect">
            <a:avLst/>
          </a:prstGeom>
        </p:spPr>
        <p:txBody>
          <a:bodyPr wrap="square">
            <a:spAutoFit/>
          </a:bodyPr>
          <a:lstStyle/>
          <a:p>
            <a:pPr algn="just"/>
            <a:r>
              <a:rPr lang="en-US" altLang="zh-TW" sz="1400" dirty="0" err="1"/>
              <a:t>HotFlux</a:t>
            </a:r>
            <a:r>
              <a:rPr lang="en-US" altLang="zh-TW" sz="1400" dirty="0"/>
              <a:t>® is a vanillyl alcohol alkyl ether derivative that imparts an exotic, gentle and long-lasting warming sensation. It not only stimulates microcirculation and attenuate inflammatory response but also mitigates hair thinning and prevents hair loss. This ingredient can be introduced to psychological relaxation, pain relief, slimming, intimacy, as well as scalp care and anti-hair loss products.</a:t>
            </a:r>
            <a:br>
              <a:rPr lang="en-US" altLang="zh-TW" sz="1400" dirty="0"/>
            </a:br>
            <a:endParaRPr lang="en-US" altLang="zh-TW" sz="1400" dirty="0"/>
          </a:p>
        </p:txBody>
      </p:sp>
      <p:sp>
        <p:nvSpPr>
          <p:cNvPr id="10" name="矩形 9">
            <a:extLst>
              <a:ext uri="{FF2B5EF4-FFF2-40B4-BE49-F238E27FC236}">
                <a16:creationId xmlns:a16="http://schemas.microsoft.com/office/drawing/2014/main" id="{BEE82225-06B1-4C04-B960-E54D7D2EACE8}"/>
              </a:ext>
            </a:extLst>
          </p:cNvPr>
          <p:cNvSpPr/>
          <p:nvPr/>
        </p:nvSpPr>
        <p:spPr>
          <a:xfrm>
            <a:off x="420550" y="3847330"/>
            <a:ext cx="959388" cy="299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t>Hair and Scalp care</a:t>
            </a:r>
            <a:endParaRPr lang="zh-TW" altLang="en-US" sz="1200" dirty="0"/>
          </a:p>
        </p:txBody>
      </p:sp>
      <p:sp>
        <p:nvSpPr>
          <p:cNvPr id="11" name="矩形 10">
            <a:extLst>
              <a:ext uri="{FF2B5EF4-FFF2-40B4-BE49-F238E27FC236}">
                <a16:creationId xmlns:a16="http://schemas.microsoft.com/office/drawing/2014/main" id="{85E2C59B-251A-4367-8BBC-1294E014E480}"/>
              </a:ext>
            </a:extLst>
          </p:cNvPr>
          <p:cNvSpPr/>
          <p:nvPr/>
        </p:nvSpPr>
        <p:spPr>
          <a:xfrm>
            <a:off x="1546644" y="3847330"/>
            <a:ext cx="959388" cy="299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t>Hair and scalp</a:t>
            </a:r>
            <a:endParaRPr lang="zh-TW" altLang="en-US" sz="1200" dirty="0"/>
          </a:p>
        </p:txBody>
      </p:sp>
      <p:sp>
        <p:nvSpPr>
          <p:cNvPr id="12" name="矩形 11">
            <a:extLst>
              <a:ext uri="{FF2B5EF4-FFF2-40B4-BE49-F238E27FC236}">
                <a16:creationId xmlns:a16="http://schemas.microsoft.com/office/drawing/2014/main" id="{BB0CA594-44D9-4FD1-A8CE-DA0E239B98D4}"/>
              </a:ext>
            </a:extLst>
          </p:cNvPr>
          <p:cNvSpPr/>
          <p:nvPr/>
        </p:nvSpPr>
        <p:spPr>
          <a:xfrm>
            <a:off x="2661305" y="3847330"/>
            <a:ext cx="959388" cy="299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t>Cooling / Warming</a:t>
            </a:r>
            <a:endParaRPr lang="zh-TW" altLang="en-US" sz="1200" dirty="0"/>
          </a:p>
        </p:txBody>
      </p:sp>
      <p:sp>
        <p:nvSpPr>
          <p:cNvPr id="20" name="矩形 19">
            <a:extLst>
              <a:ext uri="{FF2B5EF4-FFF2-40B4-BE49-F238E27FC236}">
                <a16:creationId xmlns:a16="http://schemas.microsoft.com/office/drawing/2014/main" id="{C6B666FD-55E4-4189-B3E7-C4ED74B3B1DE}"/>
              </a:ext>
            </a:extLst>
          </p:cNvPr>
          <p:cNvSpPr/>
          <p:nvPr/>
        </p:nvSpPr>
        <p:spPr>
          <a:xfrm>
            <a:off x="3440584" y="4272756"/>
            <a:ext cx="3898800" cy="523220"/>
          </a:xfrm>
          <a:prstGeom prst="rect">
            <a:avLst/>
          </a:prstGeom>
        </p:spPr>
        <p:txBody>
          <a:bodyPr wrap="square">
            <a:spAutoFit/>
          </a:bodyPr>
          <a:lstStyle/>
          <a:p>
            <a:r>
              <a:rPr lang="en-US" altLang="zh-TW" sz="1400" dirty="0"/>
              <a:t>INCI name: Vanillyl Butyl Ether</a:t>
            </a:r>
          </a:p>
          <a:p>
            <a:r>
              <a:rPr lang="en-US" altLang="zh-TW" sz="1400" dirty="0"/>
              <a:t>Chinese INCI:</a:t>
            </a:r>
            <a:r>
              <a:rPr lang="zh-TW" altLang="en-US" sz="1400" dirty="0"/>
              <a:t>香蘭基丁基醚</a:t>
            </a:r>
            <a:endParaRPr lang="zh-TW" altLang="en-US" sz="1400" dirty="0">
              <a:solidFill>
                <a:srgbClr val="FF0000"/>
              </a:solidFill>
            </a:endParaRPr>
          </a:p>
        </p:txBody>
      </p:sp>
      <p:graphicFrame>
        <p:nvGraphicFramePr>
          <p:cNvPr id="23" name="表格 23">
            <a:extLst>
              <a:ext uri="{FF2B5EF4-FFF2-40B4-BE49-F238E27FC236}">
                <a16:creationId xmlns:a16="http://schemas.microsoft.com/office/drawing/2014/main" id="{020657CB-4565-47F0-9E12-BE2F28E89BCE}"/>
              </a:ext>
            </a:extLst>
          </p:cNvPr>
          <p:cNvGraphicFramePr>
            <a:graphicFrameLocks noGrp="1"/>
          </p:cNvGraphicFramePr>
          <p:nvPr>
            <p:extLst>
              <p:ext uri="{D42A27DB-BD31-4B8C-83A1-F6EECF244321}">
                <p14:modId xmlns:p14="http://schemas.microsoft.com/office/powerpoint/2010/main" val="519790840"/>
              </p:ext>
            </p:extLst>
          </p:nvPr>
        </p:nvGraphicFramePr>
        <p:xfrm>
          <a:off x="-5155623" y="9147804"/>
          <a:ext cx="5644636" cy="1737360"/>
        </p:xfrm>
        <a:graphic>
          <a:graphicData uri="http://schemas.openxmlformats.org/drawingml/2006/table">
            <a:tbl>
              <a:tblPr firstRow="1" bandRow="1">
                <a:tableStyleId>{5C22544A-7EE6-4342-B048-85BDC9FD1C3A}</a:tableStyleId>
              </a:tblPr>
              <a:tblGrid>
                <a:gridCol w="2822318">
                  <a:extLst>
                    <a:ext uri="{9D8B030D-6E8A-4147-A177-3AD203B41FA5}">
                      <a16:colId xmlns:a16="http://schemas.microsoft.com/office/drawing/2014/main" val="2530422751"/>
                    </a:ext>
                  </a:extLst>
                </a:gridCol>
                <a:gridCol w="2822318">
                  <a:extLst>
                    <a:ext uri="{9D8B030D-6E8A-4147-A177-3AD203B41FA5}">
                      <a16:colId xmlns:a16="http://schemas.microsoft.com/office/drawing/2014/main" val="3505470777"/>
                    </a:ext>
                  </a:extLst>
                </a:gridCol>
              </a:tblGrid>
              <a:tr h="1057790">
                <a:tc>
                  <a:txBody>
                    <a:bodyPr/>
                    <a:lstStyle/>
                    <a:p>
                      <a:pPr marL="285750" indent="-285750">
                        <a:buFont typeface="Arial" panose="020B0604020202020204" pitchFamily="34" charset="0"/>
                        <a:buChar char="•"/>
                      </a:pPr>
                      <a:r>
                        <a:rPr lang="en-US" altLang="zh-TW" sz="1350" b="0" dirty="0">
                          <a:solidFill>
                            <a:schemeClr val="tx1"/>
                          </a:solidFill>
                        </a:rPr>
                        <a:t>Anti-oxidation</a:t>
                      </a:r>
                    </a:p>
                    <a:p>
                      <a:pPr marL="285750" indent="-285750">
                        <a:buFont typeface="Arial" panose="020B0604020202020204" pitchFamily="34" charset="0"/>
                        <a:buChar char="•"/>
                      </a:pPr>
                      <a:r>
                        <a:rPr lang="en-US" altLang="zh-TW" sz="1350" b="0" dirty="0">
                          <a:solidFill>
                            <a:schemeClr val="tx1"/>
                          </a:solidFill>
                        </a:rPr>
                        <a:t>Reduce dark spots</a:t>
                      </a:r>
                    </a:p>
                    <a:p>
                      <a:pPr marL="285750" indent="-285750">
                        <a:buFont typeface="Arial" panose="020B0604020202020204" pitchFamily="34" charset="0"/>
                        <a:buChar char="•"/>
                      </a:pPr>
                      <a:r>
                        <a:rPr lang="en-US" altLang="zh-TW" sz="1350" b="0" dirty="0">
                          <a:solidFill>
                            <a:schemeClr val="tx1"/>
                          </a:solidFill>
                        </a:rPr>
                        <a:t>Even out skin tone</a:t>
                      </a:r>
                    </a:p>
                    <a:p>
                      <a:pPr marL="285750" indent="-285750">
                        <a:buFont typeface="Arial" panose="020B0604020202020204" pitchFamily="34" charset="0"/>
                        <a:buChar char="•"/>
                      </a:pPr>
                      <a:r>
                        <a:rPr lang="en-US" altLang="zh-TW" sz="1350" b="0" dirty="0">
                          <a:solidFill>
                            <a:schemeClr val="tx1"/>
                          </a:solidFill>
                        </a:rPr>
                        <a:t>Stimulate collagen synthesis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350" b="0" dirty="0">
                          <a:solidFill>
                            <a:schemeClr val="tx1"/>
                          </a:solidFill>
                        </a:rPr>
                        <a:t>Scavenge free radicals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350" b="0" dirty="0">
                          <a:solidFill>
                            <a:schemeClr val="tx1"/>
                          </a:solidFill>
                        </a:rPr>
                        <a:t>Protect skin from pollutants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350" b="0" dirty="0">
                          <a:solidFill>
                            <a:schemeClr val="tx1"/>
                          </a:solidFill>
                        </a:rPr>
                        <a:t>Against blue light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350" b="0" dirty="0">
                          <a:solidFill>
                            <a:schemeClr val="tx1"/>
                          </a:solidFill>
                        </a:rPr>
                        <a:t>Boost hyaluronic acid</a:t>
                      </a:r>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2821601"/>
                  </a:ext>
                </a:extLst>
              </a:tr>
            </a:tbl>
          </a:graphicData>
        </a:graphic>
      </p:graphicFrame>
      <p:sp>
        <p:nvSpPr>
          <p:cNvPr id="33" name="矩形 32">
            <a:extLst>
              <a:ext uri="{FF2B5EF4-FFF2-40B4-BE49-F238E27FC236}">
                <a16:creationId xmlns:a16="http://schemas.microsoft.com/office/drawing/2014/main" id="{565D34A5-667A-4976-A04B-D1840138EA72}"/>
              </a:ext>
            </a:extLst>
          </p:cNvPr>
          <p:cNvSpPr/>
          <p:nvPr/>
        </p:nvSpPr>
        <p:spPr>
          <a:xfrm>
            <a:off x="420549" y="7000700"/>
            <a:ext cx="830356" cy="338554"/>
          </a:xfrm>
          <a:prstGeom prst="rect">
            <a:avLst/>
          </a:prstGeom>
        </p:spPr>
        <p:txBody>
          <a:bodyPr wrap="none">
            <a:spAutoFit/>
          </a:bodyPr>
          <a:lstStyle/>
          <a:p>
            <a:r>
              <a:rPr lang="en-US" altLang="zh-TW" sz="1600" b="1" dirty="0"/>
              <a:t>Efficacy</a:t>
            </a:r>
            <a:endParaRPr lang="zh-TW" altLang="en-US" sz="1600" b="1" dirty="0"/>
          </a:p>
        </p:txBody>
      </p:sp>
      <p:cxnSp>
        <p:nvCxnSpPr>
          <p:cNvPr id="24" name="直線單箭頭接點 23">
            <a:extLst>
              <a:ext uri="{FF2B5EF4-FFF2-40B4-BE49-F238E27FC236}">
                <a16:creationId xmlns:a16="http://schemas.microsoft.com/office/drawing/2014/main" id="{DB34CB7D-0E9E-479E-AE75-290DFF4D1828}"/>
              </a:ext>
            </a:extLst>
          </p:cNvPr>
          <p:cNvCxnSpPr/>
          <p:nvPr/>
        </p:nvCxnSpPr>
        <p:spPr>
          <a:xfrm flipH="1">
            <a:off x="3664446" y="3965760"/>
            <a:ext cx="7398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22D0CBCB-FFF3-4F4B-8343-8F68256B047D}"/>
              </a:ext>
            </a:extLst>
          </p:cNvPr>
          <p:cNvSpPr txBox="1"/>
          <p:nvPr/>
        </p:nvSpPr>
        <p:spPr>
          <a:xfrm>
            <a:off x="4404333" y="3816227"/>
            <a:ext cx="418704" cy="261610"/>
          </a:xfrm>
          <a:prstGeom prst="rect">
            <a:avLst/>
          </a:prstGeom>
          <a:noFill/>
        </p:spPr>
        <p:txBody>
          <a:bodyPr wrap="none" rtlCol="0">
            <a:spAutoFit/>
          </a:bodyPr>
          <a:lstStyle/>
          <a:p>
            <a:r>
              <a:rPr lang="en-US" altLang="zh-TW" sz="1100" dirty="0">
                <a:solidFill>
                  <a:srgbClr val="FF0000"/>
                </a:solidFill>
              </a:rPr>
              <a:t>tags</a:t>
            </a:r>
            <a:endParaRPr lang="zh-TW" altLang="en-US" sz="1100" dirty="0">
              <a:solidFill>
                <a:srgbClr val="FF0000"/>
              </a:solidFill>
            </a:endParaRPr>
          </a:p>
        </p:txBody>
      </p:sp>
      <p:graphicFrame>
        <p:nvGraphicFramePr>
          <p:cNvPr id="13" name="表格 13">
            <a:extLst>
              <a:ext uri="{FF2B5EF4-FFF2-40B4-BE49-F238E27FC236}">
                <a16:creationId xmlns:a16="http://schemas.microsoft.com/office/drawing/2014/main" id="{90720C32-6F62-49DF-9861-DEC4600B71DE}"/>
              </a:ext>
            </a:extLst>
          </p:cNvPr>
          <p:cNvGraphicFramePr>
            <a:graphicFrameLocks noGrp="1"/>
          </p:cNvGraphicFramePr>
          <p:nvPr>
            <p:extLst>
              <p:ext uri="{D42A27DB-BD31-4B8C-83A1-F6EECF244321}">
                <p14:modId xmlns:p14="http://schemas.microsoft.com/office/powerpoint/2010/main" val="1150977349"/>
              </p:ext>
            </p:extLst>
          </p:nvPr>
        </p:nvGraphicFramePr>
        <p:xfrm>
          <a:off x="507664" y="7381697"/>
          <a:ext cx="5865840" cy="1890582"/>
        </p:xfrm>
        <a:graphic>
          <a:graphicData uri="http://schemas.openxmlformats.org/drawingml/2006/table">
            <a:tbl>
              <a:tblPr firstRow="1" bandRow="1">
                <a:tableStyleId>{5C22544A-7EE6-4342-B048-85BDC9FD1C3A}</a:tableStyleId>
              </a:tblPr>
              <a:tblGrid>
                <a:gridCol w="3226136">
                  <a:extLst>
                    <a:ext uri="{9D8B030D-6E8A-4147-A177-3AD203B41FA5}">
                      <a16:colId xmlns:a16="http://schemas.microsoft.com/office/drawing/2014/main" val="1388981827"/>
                    </a:ext>
                  </a:extLst>
                </a:gridCol>
                <a:gridCol w="2639704">
                  <a:extLst>
                    <a:ext uri="{9D8B030D-6E8A-4147-A177-3AD203B41FA5}">
                      <a16:colId xmlns:a16="http://schemas.microsoft.com/office/drawing/2014/main" val="121618486"/>
                    </a:ext>
                  </a:extLst>
                </a:gridCol>
              </a:tblGrid>
              <a:tr h="382553">
                <a:tc>
                  <a:txBody>
                    <a:bodyPr/>
                    <a:lstStyle/>
                    <a:p>
                      <a:r>
                        <a:rPr lang="en-US" altLang="zh-TW" sz="1600" b="1" i="0" kern="1200" dirty="0">
                          <a:solidFill>
                            <a:schemeClr val="tx1"/>
                          </a:solidFill>
                          <a:effectLst/>
                          <a:latin typeface="+mn-lt"/>
                          <a:ea typeface="+mn-ea"/>
                          <a:cs typeface="+mn-cs"/>
                        </a:rPr>
                        <a:t>In vitro</a:t>
                      </a:r>
                      <a:endParaRPr lang="zh-TW"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a:solidFill>
                            <a:schemeClr val="tx1"/>
                          </a:solidFill>
                        </a:rPr>
                        <a:t>In vivo</a:t>
                      </a:r>
                      <a:endParaRPr lang="zh-TW"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203886"/>
                  </a:ext>
                </a:extLst>
              </a:tr>
              <a:tr h="1508029">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a:t>Inhibits 5-alpha reductase activity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a:t>Increases essential growth factors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a:t>Reduces inflammatory cytokines induced by air pollutants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a:effectLst/>
                        </a:rPr>
                        <a:t>Induces warming sensation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a:effectLst/>
                        </a:rPr>
                        <a:t>Enhances microcirculation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dirty="0">
                          <a:effectLst/>
                        </a:rPr>
                        <a:t>The ratio of hair anagen/telogen (growth/resting phase) increases twice in 84 days.</a:t>
                      </a:r>
                      <a:endParaRPr lang="zh-TW" altLang="en-US"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9759972"/>
                  </a:ext>
                </a:extLst>
              </a:tr>
            </a:tbl>
          </a:graphicData>
        </a:graphic>
      </p:graphicFrame>
      <p:sp>
        <p:nvSpPr>
          <p:cNvPr id="28" name="矩形 27">
            <a:extLst>
              <a:ext uri="{FF2B5EF4-FFF2-40B4-BE49-F238E27FC236}">
                <a16:creationId xmlns:a16="http://schemas.microsoft.com/office/drawing/2014/main" id="{28E2A130-36A6-4DFF-963E-B8D3CBF922B2}"/>
              </a:ext>
            </a:extLst>
          </p:cNvPr>
          <p:cNvSpPr/>
          <p:nvPr/>
        </p:nvSpPr>
        <p:spPr>
          <a:xfrm>
            <a:off x="441763" y="9335796"/>
            <a:ext cx="2591543" cy="338554"/>
          </a:xfrm>
          <a:prstGeom prst="rect">
            <a:avLst/>
          </a:prstGeom>
        </p:spPr>
        <p:txBody>
          <a:bodyPr wrap="none">
            <a:spAutoFit/>
          </a:bodyPr>
          <a:lstStyle/>
          <a:p>
            <a:r>
              <a:rPr lang="en-US" altLang="zh-TW" sz="1600" b="1" dirty="0"/>
              <a:t>Product general information</a:t>
            </a:r>
            <a:endParaRPr lang="zh-TW" altLang="en-US" sz="1600" b="1" dirty="0"/>
          </a:p>
        </p:txBody>
      </p:sp>
      <p:pic>
        <p:nvPicPr>
          <p:cNvPr id="27" name="圖片 26" descr="一張含有 個人, 男人, 室內, 尋找 的圖片&#10;&#10;自動產生的描述">
            <a:extLst>
              <a:ext uri="{FF2B5EF4-FFF2-40B4-BE49-F238E27FC236}">
                <a16:creationId xmlns:a16="http://schemas.microsoft.com/office/drawing/2014/main" id="{8B6B34F4-9E38-4F0C-9D43-1467C7E73B47}"/>
              </a:ext>
            </a:extLst>
          </p:cNvPr>
          <p:cNvPicPr>
            <a:picLocks noChangeAspect="1"/>
          </p:cNvPicPr>
          <p:nvPr/>
        </p:nvPicPr>
        <p:blipFill rotWithShape="1">
          <a:blip r:embed="rId3">
            <a:extLst>
              <a:ext uri="{28A0092B-C50C-407E-A947-70E740481C1C}">
                <a14:useLocalDpi xmlns:a14="http://schemas.microsoft.com/office/drawing/2010/main" val="0"/>
              </a:ext>
            </a:extLst>
          </a:blip>
          <a:srcRect l="11447" t="2348" r="9344" b="15069"/>
          <a:stretch/>
        </p:blipFill>
        <p:spPr>
          <a:xfrm>
            <a:off x="50543" y="4516460"/>
            <a:ext cx="3279229" cy="2308680"/>
          </a:xfrm>
          <a:prstGeom prst="rect">
            <a:avLst/>
          </a:prstGeom>
        </p:spPr>
      </p:pic>
      <p:sp>
        <p:nvSpPr>
          <p:cNvPr id="21" name="矩形 20">
            <a:extLst>
              <a:ext uri="{FF2B5EF4-FFF2-40B4-BE49-F238E27FC236}">
                <a16:creationId xmlns:a16="http://schemas.microsoft.com/office/drawing/2014/main" id="{AB25D3C4-F1C2-4D4D-8609-D66FD76E09BD}"/>
              </a:ext>
            </a:extLst>
          </p:cNvPr>
          <p:cNvSpPr/>
          <p:nvPr/>
        </p:nvSpPr>
        <p:spPr>
          <a:xfrm>
            <a:off x="-5074589" y="8267913"/>
            <a:ext cx="5644636" cy="646331"/>
          </a:xfrm>
          <a:prstGeom prst="rect">
            <a:avLst/>
          </a:prstGeom>
        </p:spPr>
        <p:txBody>
          <a:bodyPr wrap="square">
            <a:spAutoFit/>
          </a:bodyPr>
          <a:lstStyle/>
          <a:p>
            <a:r>
              <a:rPr lang="en-US" altLang="zh-TW" sz="1200" dirty="0"/>
              <a:t>CORUM-</a:t>
            </a:r>
            <a:r>
              <a:rPr lang="en-US" altLang="zh-TW" sz="1200" dirty="0" err="1"/>
              <a:t>HotFlux</a:t>
            </a:r>
            <a:r>
              <a:rPr lang="en-US" altLang="zh-TW" sz="1200" dirty="0"/>
              <a:t>-Body Spa Warming Mask (140820H-0.5-F1)</a:t>
            </a:r>
          </a:p>
          <a:p>
            <a:r>
              <a:rPr lang="en-US" altLang="zh-TW" sz="1200" dirty="0"/>
              <a:t>CORUM-</a:t>
            </a:r>
            <a:r>
              <a:rPr lang="en-US" altLang="zh-TW" sz="1200" dirty="0" err="1"/>
              <a:t>HotFlux</a:t>
            </a:r>
            <a:r>
              <a:rPr lang="en-US" altLang="zh-TW" sz="1200" dirty="0"/>
              <a:t>-</a:t>
            </a:r>
            <a:r>
              <a:rPr lang="en-US" altLang="zh-TW" sz="1200" dirty="0" err="1"/>
              <a:t>Waming</a:t>
            </a:r>
            <a:r>
              <a:rPr lang="en-US" altLang="zh-TW" sz="1200" dirty="0"/>
              <a:t> Hair Mask (190513H-0.5-K2)</a:t>
            </a:r>
          </a:p>
          <a:p>
            <a:r>
              <a:rPr lang="en-US" altLang="zh-TW" sz="1200" dirty="0"/>
              <a:t>CORUM-</a:t>
            </a:r>
            <a:r>
              <a:rPr lang="en-US" altLang="zh-TW" sz="1200" dirty="0" err="1"/>
              <a:t>HotFlux</a:t>
            </a:r>
            <a:r>
              <a:rPr lang="en-US" altLang="zh-TW" sz="1200" dirty="0"/>
              <a:t>-Hot Slimming Gel (151117H P-0.5 3-F1)</a:t>
            </a:r>
            <a:endParaRPr lang="zh-TW" altLang="en-US" sz="1200" dirty="0"/>
          </a:p>
        </p:txBody>
      </p:sp>
      <p:sp>
        <p:nvSpPr>
          <p:cNvPr id="22" name="矩形 21">
            <a:extLst>
              <a:ext uri="{FF2B5EF4-FFF2-40B4-BE49-F238E27FC236}">
                <a16:creationId xmlns:a16="http://schemas.microsoft.com/office/drawing/2014/main" id="{243C43E8-001C-4AEE-807C-F6642087A0EB}"/>
              </a:ext>
            </a:extLst>
          </p:cNvPr>
          <p:cNvSpPr/>
          <p:nvPr/>
        </p:nvSpPr>
        <p:spPr>
          <a:xfrm>
            <a:off x="-5105563" y="11189250"/>
            <a:ext cx="6410314" cy="4185761"/>
          </a:xfrm>
          <a:prstGeom prst="rect">
            <a:avLst/>
          </a:prstGeom>
        </p:spPr>
        <p:txBody>
          <a:bodyPr wrap="square">
            <a:spAutoFit/>
          </a:bodyPr>
          <a:lstStyle/>
          <a:p>
            <a:pPr marL="285750" indent="-285750">
              <a:buFont typeface="Arial" panose="020B0604020202020204" pitchFamily="34" charset="0"/>
              <a:buChar char="•"/>
            </a:pPr>
            <a:r>
              <a:rPr lang="en-US" altLang="zh-TW" sz="1400" dirty="0"/>
              <a:t>pH ~5.5</a:t>
            </a:r>
          </a:p>
          <a:p>
            <a:pPr marL="285750" indent="-285750">
              <a:buFont typeface="Arial" panose="020B0604020202020204" pitchFamily="34" charset="0"/>
              <a:buChar char="•"/>
            </a:pPr>
            <a:r>
              <a:rPr lang="en-US" altLang="zh-TW" sz="1400" dirty="0"/>
              <a:t>For better stability: </a:t>
            </a:r>
            <a:br>
              <a:rPr lang="en-US" altLang="zh-TW" sz="1400" dirty="0"/>
            </a:br>
            <a:r>
              <a:rPr lang="en-US" altLang="zh-TW" sz="1400" dirty="0"/>
              <a:t>Add glycerin and buffer /EDTA‧2Na</a:t>
            </a:r>
            <a:br>
              <a:rPr lang="en-US" altLang="zh-TW" sz="1400" dirty="0"/>
            </a:br>
            <a:r>
              <a:rPr lang="en-US" altLang="zh-TW" sz="1400" dirty="0"/>
              <a:t>Phase Inversion Temperature (PIT)</a:t>
            </a:r>
          </a:p>
          <a:p>
            <a:pPr marL="285750" indent="-285750">
              <a:buFont typeface="Arial" panose="020B0604020202020204" pitchFamily="34" charset="0"/>
              <a:buChar char="•"/>
            </a:pPr>
            <a:r>
              <a:rPr lang="en-US" altLang="zh-TW" sz="1400" dirty="0">
                <a:ea typeface="DotumChe" panose="020B0609000101010101" pitchFamily="49" charset="-127"/>
              </a:rPr>
              <a:t>Oil Phase Selection: </a:t>
            </a:r>
            <a:br>
              <a:rPr lang="en-US" altLang="zh-TW" sz="1400" dirty="0">
                <a:ea typeface="DotumChe" panose="020B0609000101010101" pitchFamily="49" charset="-127"/>
              </a:rPr>
            </a:br>
            <a:r>
              <a:rPr lang="en-US" altLang="zh-TW" sz="1400" dirty="0">
                <a:ea typeface="DotumChe" panose="020B0609000101010101" pitchFamily="49" charset="-127"/>
              </a:rPr>
              <a:t>Low polarity and low amount</a:t>
            </a:r>
          </a:p>
          <a:p>
            <a:pPr marL="285750" indent="-285750">
              <a:buFont typeface="Arial" panose="020B0604020202020204" pitchFamily="34" charset="0"/>
              <a:buChar char="•"/>
            </a:pPr>
            <a:r>
              <a:rPr lang="en-US" altLang="zh-TW" sz="1400" dirty="0">
                <a:ea typeface="DotumChe" panose="020B0609000101010101" pitchFamily="49" charset="-127"/>
              </a:rPr>
              <a:t>Package:</a:t>
            </a:r>
            <a:br>
              <a:rPr lang="en-US" altLang="zh-TW" sz="1400" dirty="0">
                <a:ea typeface="DotumChe" panose="020B0609000101010101" pitchFamily="49" charset="-127"/>
              </a:rPr>
            </a:br>
            <a:r>
              <a:rPr lang="en-US" altLang="zh-TW" sz="1400" dirty="0">
                <a:ea typeface="DotumChe" panose="020B0609000101010101" pitchFamily="49" charset="-127"/>
              </a:rPr>
              <a:t>Use opaque package</a:t>
            </a:r>
            <a:br>
              <a:rPr lang="en-US" altLang="zh-TW" sz="1400" dirty="0">
                <a:ea typeface="DotumChe" panose="020B0609000101010101" pitchFamily="49" charset="-127"/>
              </a:rPr>
            </a:br>
            <a:r>
              <a:rPr lang="en-US" altLang="zh-TW" sz="1400" dirty="0">
                <a:ea typeface="DotumChe" panose="020B0609000101010101" pitchFamily="49" charset="-127"/>
              </a:rPr>
              <a:t>Avoid to expose to light, heat and moisture</a:t>
            </a:r>
            <a:br>
              <a:rPr lang="en-US" altLang="zh-TW" sz="1400" dirty="0">
                <a:ea typeface="DotumChe" panose="020B0609000101010101" pitchFamily="49" charset="-127"/>
              </a:rPr>
            </a:br>
            <a:r>
              <a:rPr lang="en-US" altLang="zh-TW" sz="1400" dirty="0">
                <a:ea typeface="DotumChe" panose="020B0609000101010101" pitchFamily="49" charset="-127"/>
              </a:rPr>
              <a:t>Avoid PET</a:t>
            </a:r>
          </a:p>
          <a:p>
            <a:pPr marL="285750" indent="-285750">
              <a:buFont typeface="Arial" panose="020B0604020202020204" pitchFamily="34" charset="0"/>
              <a:buChar char="•"/>
            </a:pPr>
            <a:r>
              <a:rPr lang="en-US" altLang="zh-TW" sz="1400" dirty="0"/>
              <a:t>Characteristics:</a:t>
            </a:r>
            <a:br>
              <a:rPr lang="en-US" altLang="zh-TW" sz="1400" dirty="0"/>
            </a:br>
            <a:r>
              <a:rPr lang="en-US" altLang="zh-TW" sz="1400" dirty="0"/>
              <a:t>Colorless to pale yellow liquid</a:t>
            </a:r>
            <a:br>
              <a:rPr lang="en-US" altLang="zh-TW" sz="1400" dirty="0"/>
            </a:br>
            <a:r>
              <a:rPr lang="en-US" altLang="zh-TW" sz="1400" dirty="0">
                <a:solidFill>
                  <a:srgbClr val="FF0000"/>
                </a:solidFill>
              </a:rPr>
              <a:t>Water soluble</a:t>
            </a:r>
            <a:br>
              <a:rPr lang="en-US" altLang="zh-TW" sz="1400" dirty="0">
                <a:solidFill>
                  <a:srgbClr val="FF0000"/>
                </a:solidFill>
              </a:rPr>
            </a:br>
            <a:r>
              <a:rPr lang="en-US" altLang="zh-TW" sz="1400" dirty="0">
                <a:solidFill>
                  <a:srgbClr val="FF0000"/>
                </a:solidFill>
              </a:rPr>
              <a:t>Preservative-free</a:t>
            </a:r>
            <a:endParaRPr lang="zh-TW" altLang="en-US" sz="1400" dirty="0">
              <a:solidFill>
                <a:srgbClr val="FF0000"/>
              </a:solidFill>
            </a:endParaRPr>
          </a:p>
          <a:p>
            <a:pPr marL="285750" indent="-285750">
              <a:buFont typeface="Arial" panose="020B0604020202020204" pitchFamily="34" charset="0"/>
              <a:buChar char="•"/>
            </a:pPr>
            <a:r>
              <a:rPr lang="en-US" altLang="zh-TW" sz="1400" dirty="0">
                <a:solidFill>
                  <a:srgbClr val="FF0000"/>
                </a:solidFill>
              </a:rPr>
              <a:t>Recommended use level:</a:t>
            </a:r>
            <a:r>
              <a:rPr lang="zh-TW" altLang="en-US" sz="1400" dirty="0">
                <a:solidFill>
                  <a:srgbClr val="FF0000"/>
                </a:solidFill>
              </a:rPr>
              <a:t> </a:t>
            </a:r>
            <a:r>
              <a:rPr lang="en-US" altLang="zh-TW" sz="1400" dirty="0">
                <a:solidFill>
                  <a:srgbClr val="FF0000"/>
                </a:solidFill>
              </a:rPr>
              <a:t>&lt;0.7 %</a:t>
            </a:r>
            <a:endParaRPr lang="zh-TW" altLang="en-US" sz="1400" dirty="0">
              <a:solidFill>
                <a:srgbClr val="FF0000"/>
              </a:solidFill>
            </a:endParaRPr>
          </a:p>
          <a:p>
            <a:pPr marL="285750" indent="-285750">
              <a:buFont typeface="Arial" panose="020B0604020202020204" pitchFamily="34" charset="0"/>
              <a:buChar char="•"/>
            </a:pPr>
            <a:endParaRPr lang="zh-TW" altLang="en-US" sz="1400" dirty="0"/>
          </a:p>
          <a:p>
            <a:pPr marL="285750" indent="-285750">
              <a:buFont typeface="Arial" panose="020B0604020202020204" pitchFamily="34" charset="0"/>
              <a:buChar char="•"/>
            </a:pPr>
            <a:endParaRPr lang="en-US" altLang="zh-TW" sz="1400" dirty="0">
              <a:ea typeface="DotumChe" panose="020B0609000101010101" pitchFamily="49" charset="-127"/>
            </a:endParaRPr>
          </a:p>
          <a:p>
            <a:pPr marL="285750" indent="-285750">
              <a:buFont typeface="Arial" panose="020B0604020202020204" pitchFamily="34" charset="0"/>
              <a:buChar char="•"/>
            </a:pPr>
            <a:endParaRPr lang="en-US" altLang="zh-TW" sz="1400" dirty="0">
              <a:ea typeface="DotumChe" panose="020B0609000101010101" pitchFamily="49" charset="-127"/>
            </a:endParaRPr>
          </a:p>
          <a:p>
            <a:pPr marL="285750" indent="-285750">
              <a:buFont typeface="Arial" panose="020B0604020202020204" pitchFamily="34" charset="0"/>
              <a:buChar char="•"/>
            </a:pPr>
            <a:endParaRPr lang="en-US" altLang="zh-TW" sz="1400" dirty="0">
              <a:ea typeface="DotumChe" panose="020B0609000101010101" pitchFamily="49" charset="-127"/>
            </a:endParaRPr>
          </a:p>
        </p:txBody>
      </p:sp>
      <p:pic>
        <p:nvPicPr>
          <p:cNvPr id="3" name="圖片 2">
            <a:extLst>
              <a:ext uri="{FF2B5EF4-FFF2-40B4-BE49-F238E27FC236}">
                <a16:creationId xmlns:a16="http://schemas.microsoft.com/office/drawing/2014/main" id="{71EAA65F-A8F2-4A02-8884-C2214FEBBA81}"/>
              </a:ext>
            </a:extLst>
          </p:cNvPr>
          <p:cNvPicPr>
            <a:picLocks noChangeAspect="1"/>
          </p:cNvPicPr>
          <p:nvPr/>
        </p:nvPicPr>
        <p:blipFill rotWithShape="1">
          <a:blip r:embed="rId4"/>
          <a:srcRect t="-15"/>
          <a:stretch/>
        </p:blipFill>
        <p:spPr>
          <a:xfrm>
            <a:off x="507664" y="405072"/>
            <a:ext cx="4707052" cy="2520000"/>
          </a:xfrm>
          <a:prstGeom prst="rect">
            <a:avLst/>
          </a:prstGeom>
        </p:spPr>
      </p:pic>
    </p:spTree>
    <p:extLst>
      <p:ext uri="{BB962C8B-B14F-4D97-AF65-F5344CB8AC3E}">
        <p14:creationId xmlns:p14="http://schemas.microsoft.com/office/powerpoint/2010/main" val="138709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6348A5A-47BE-4DB6-81C6-98F00E946FD9}"/>
              </a:ext>
            </a:extLst>
          </p:cNvPr>
          <p:cNvSpPr/>
          <p:nvPr/>
        </p:nvSpPr>
        <p:spPr>
          <a:xfrm>
            <a:off x="480115" y="2030561"/>
            <a:ext cx="2120389" cy="338554"/>
          </a:xfrm>
          <a:prstGeom prst="rect">
            <a:avLst/>
          </a:prstGeom>
        </p:spPr>
        <p:txBody>
          <a:bodyPr wrap="none">
            <a:spAutoFit/>
          </a:bodyPr>
          <a:lstStyle/>
          <a:p>
            <a:r>
              <a:rPr lang="en-US" altLang="zh-TW" sz="1600" b="1" dirty="0"/>
              <a:t>Download Documents </a:t>
            </a:r>
            <a:endParaRPr lang="zh-TW" altLang="en-US" sz="1600" dirty="0">
              <a:solidFill>
                <a:srgbClr val="FF0000"/>
              </a:solidFill>
            </a:endParaRPr>
          </a:p>
        </p:txBody>
      </p:sp>
      <p:pic>
        <p:nvPicPr>
          <p:cNvPr id="5" name="Picture 2" descr="「pdf icon」的圖片搜尋結果">
            <a:extLst>
              <a:ext uri="{FF2B5EF4-FFF2-40B4-BE49-F238E27FC236}">
                <a16:creationId xmlns:a16="http://schemas.microsoft.com/office/drawing/2014/main" id="{4C9585CC-9B0B-4EF6-BA3B-1D5CFA231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84" y="2532097"/>
            <a:ext cx="754270" cy="979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df icon」的圖片搜尋結果">
            <a:extLst>
              <a:ext uri="{FF2B5EF4-FFF2-40B4-BE49-F238E27FC236}">
                <a16:creationId xmlns:a16="http://schemas.microsoft.com/office/drawing/2014/main" id="{3BD3883C-D646-4A72-B52C-97077872B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82" y="2532097"/>
            <a:ext cx="754270" cy="979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df icon」的圖片搜尋結果">
            <a:extLst>
              <a:ext uri="{FF2B5EF4-FFF2-40B4-BE49-F238E27FC236}">
                <a16:creationId xmlns:a16="http://schemas.microsoft.com/office/drawing/2014/main" id="{73B7F9E9-93D5-471C-BBD0-E1D93F3C1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119" y="2485559"/>
            <a:ext cx="754270" cy="979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df icon」的圖片搜尋結果">
            <a:extLst>
              <a:ext uri="{FF2B5EF4-FFF2-40B4-BE49-F238E27FC236}">
                <a16:creationId xmlns:a16="http://schemas.microsoft.com/office/drawing/2014/main" id="{943DD661-E5D0-45ED-828D-63BB348FE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15" y="4245841"/>
            <a:ext cx="754270" cy="979571"/>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2ED95F16-BB3F-40DC-A6E1-ABC6ECEB5475}"/>
              </a:ext>
            </a:extLst>
          </p:cNvPr>
          <p:cNvSpPr txBox="1"/>
          <p:nvPr/>
        </p:nvSpPr>
        <p:spPr>
          <a:xfrm>
            <a:off x="629554" y="3567655"/>
            <a:ext cx="538930" cy="369332"/>
          </a:xfrm>
          <a:prstGeom prst="rect">
            <a:avLst/>
          </a:prstGeom>
          <a:noFill/>
        </p:spPr>
        <p:txBody>
          <a:bodyPr wrap="none" rtlCol="0">
            <a:spAutoFit/>
          </a:bodyPr>
          <a:lstStyle/>
          <a:p>
            <a:r>
              <a:rPr lang="en-US" altLang="zh-TW" dirty="0"/>
              <a:t>SDS</a:t>
            </a:r>
            <a:endParaRPr lang="zh-TW" altLang="en-US" dirty="0"/>
          </a:p>
        </p:txBody>
      </p:sp>
      <p:sp>
        <p:nvSpPr>
          <p:cNvPr id="10" name="文字方塊 9">
            <a:extLst>
              <a:ext uri="{FF2B5EF4-FFF2-40B4-BE49-F238E27FC236}">
                <a16:creationId xmlns:a16="http://schemas.microsoft.com/office/drawing/2014/main" id="{C78BC08C-0678-4052-BD49-51A2E9F26A36}"/>
              </a:ext>
            </a:extLst>
          </p:cNvPr>
          <p:cNvSpPr txBox="1"/>
          <p:nvPr/>
        </p:nvSpPr>
        <p:spPr>
          <a:xfrm>
            <a:off x="1690946" y="3567655"/>
            <a:ext cx="545342" cy="369332"/>
          </a:xfrm>
          <a:prstGeom prst="rect">
            <a:avLst/>
          </a:prstGeom>
          <a:noFill/>
        </p:spPr>
        <p:txBody>
          <a:bodyPr wrap="none" rtlCol="0">
            <a:spAutoFit/>
          </a:bodyPr>
          <a:lstStyle/>
          <a:p>
            <a:r>
              <a:rPr lang="en-US" altLang="zh-TW" dirty="0"/>
              <a:t>TDS</a:t>
            </a:r>
            <a:endParaRPr lang="zh-TW" altLang="en-US" dirty="0"/>
          </a:p>
        </p:txBody>
      </p:sp>
      <p:sp>
        <p:nvSpPr>
          <p:cNvPr id="11" name="文字方塊 10">
            <a:extLst>
              <a:ext uri="{FF2B5EF4-FFF2-40B4-BE49-F238E27FC236}">
                <a16:creationId xmlns:a16="http://schemas.microsoft.com/office/drawing/2014/main" id="{8626928A-97CE-4616-9BE9-2DAC5E6958F4}"/>
              </a:ext>
            </a:extLst>
          </p:cNvPr>
          <p:cNvSpPr txBox="1"/>
          <p:nvPr/>
        </p:nvSpPr>
        <p:spPr>
          <a:xfrm>
            <a:off x="2647311" y="3567655"/>
            <a:ext cx="2947474" cy="369332"/>
          </a:xfrm>
          <a:prstGeom prst="rect">
            <a:avLst/>
          </a:prstGeom>
          <a:noFill/>
        </p:spPr>
        <p:txBody>
          <a:bodyPr wrap="none" rtlCol="0">
            <a:spAutoFit/>
          </a:bodyPr>
          <a:lstStyle/>
          <a:p>
            <a:r>
              <a:rPr lang="en-US" altLang="zh-TW" dirty="0"/>
              <a:t>Regulatory Information Sheet</a:t>
            </a:r>
            <a:endParaRPr lang="zh-TW" altLang="en-US" dirty="0"/>
          </a:p>
        </p:txBody>
      </p:sp>
      <p:sp>
        <p:nvSpPr>
          <p:cNvPr id="12" name="文字方塊 11">
            <a:extLst>
              <a:ext uri="{FF2B5EF4-FFF2-40B4-BE49-F238E27FC236}">
                <a16:creationId xmlns:a16="http://schemas.microsoft.com/office/drawing/2014/main" id="{0043901A-4E94-4855-9530-741D1EC4AE57}"/>
              </a:ext>
            </a:extLst>
          </p:cNvPr>
          <p:cNvSpPr txBox="1"/>
          <p:nvPr/>
        </p:nvSpPr>
        <p:spPr>
          <a:xfrm>
            <a:off x="461996" y="5418872"/>
            <a:ext cx="1041952" cy="369332"/>
          </a:xfrm>
          <a:prstGeom prst="rect">
            <a:avLst/>
          </a:prstGeom>
          <a:noFill/>
        </p:spPr>
        <p:txBody>
          <a:bodyPr wrap="none" rtlCol="0">
            <a:spAutoFit/>
          </a:bodyPr>
          <a:lstStyle/>
          <a:p>
            <a:r>
              <a:rPr lang="en-US" altLang="zh-TW" dirty="0"/>
              <a:t>Brochure</a:t>
            </a:r>
            <a:endParaRPr lang="zh-TW" altLang="en-US" dirty="0"/>
          </a:p>
        </p:txBody>
      </p:sp>
      <p:pic>
        <p:nvPicPr>
          <p:cNvPr id="13" name="Picture 2" descr="「pdf icon」的圖片搜尋結果">
            <a:extLst>
              <a:ext uri="{FF2B5EF4-FFF2-40B4-BE49-F238E27FC236}">
                <a16:creationId xmlns:a16="http://schemas.microsoft.com/office/drawing/2014/main" id="{3EBA9EE3-4040-444A-818F-E824904F7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565" y="4188144"/>
            <a:ext cx="754270" cy="979571"/>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3">
            <a:extLst>
              <a:ext uri="{FF2B5EF4-FFF2-40B4-BE49-F238E27FC236}">
                <a16:creationId xmlns:a16="http://schemas.microsoft.com/office/drawing/2014/main" id="{80B66C95-F561-4099-9D2E-D18ADD44C5AD}"/>
              </a:ext>
            </a:extLst>
          </p:cNvPr>
          <p:cNvSpPr txBox="1"/>
          <p:nvPr/>
        </p:nvSpPr>
        <p:spPr>
          <a:xfrm>
            <a:off x="1716162" y="5418872"/>
            <a:ext cx="1332481" cy="369332"/>
          </a:xfrm>
          <a:prstGeom prst="rect">
            <a:avLst/>
          </a:prstGeom>
          <a:noFill/>
        </p:spPr>
        <p:txBody>
          <a:bodyPr wrap="none" rtlCol="0">
            <a:spAutoFit/>
          </a:bodyPr>
          <a:lstStyle/>
          <a:p>
            <a:r>
              <a:rPr lang="en-US" altLang="zh-TW" dirty="0"/>
              <a:t>Formulation</a:t>
            </a:r>
            <a:endParaRPr lang="zh-TW" altLang="en-US" dirty="0"/>
          </a:p>
        </p:txBody>
      </p:sp>
      <p:sp>
        <p:nvSpPr>
          <p:cNvPr id="15" name="矩形 14">
            <a:extLst>
              <a:ext uri="{FF2B5EF4-FFF2-40B4-BE49-F238E27FC236}">
                <a16:creationId xmlns:a16="http://schemas.microsoft.com/office/drawing/2014/main" id="{ADA11885-7038-4E9F-A573-39AC5902486D}"/>
              </a:ext>
            </a:extLst>
          </p:cNvPr>
          <p:cNvSpPr/>
          <p:nvPr/>
        </p:nvSpPr>
        <p:spPr>
          <a:xfrm>
            <a:off x="494961" y="809369"/>
            <a:ext cx="1228606" cy="338554"/>
          </a:xfrm>
          <a:prstGeom prst="rect">
            <a:avLst/>
          </a:prstGeom>
        </p:spPr>
        <p:txBody>
          <a:bodyPr wrap="none">
            <a:spAutoFit/>
          </a:bodyPr>
          <a:lstStyle/>
          <a:p>
            <a:r>
              <a:rPr lang="en-US" altLang="zh-TW" sz="1600" b="1" dirty="0"/>
              <a:t>Formulation</a:t>
            </a:r>
            <a:endParaRPr lang="zh-TW" altLang="en-US" sz="1600" b="1" dirty="0"/>
          </a:p>
        </p:txBody>
      </p:sp>
      <p:sp>
        <p:nvSpPr>
          <p:cNvPr id="16" name="矩形 15">
            <a:extLst>
              <a:ext uri="{FF2B5EF4-FFF2-40B4-BE49-F238E27FC236}">
                <a16:creationId xmlns:a16="http://schemas.microsoft.com/office/drawing/2014/main" id="{306AAF85-A891-491F-80FA-69F4D51C2FC5}"/>
              </a:ext>
            </a:extLst>
          </p:cNvPr>
          <p:cNvSpPr/>
          <p:nvPr/>
        </p:nvSpPr>
        <p:spPr>
          <a:xfrm>
            <a:off x="494961" y="1244653"/>
            <a:ext cx="5644636" cy="646331"/>
          </a:xfrm>
          <a:prstGeom prst="rect">
            <a:avLst/>
          </a:prstGeom>
        </p:spPr>
        <p:txBody>
          <a:bodyPr wrap="square">
            <a:spAutoFit/>
          </a:bodyPr>
          <a:lstStyle/>
          <a:p>
            <a:r>
              <a:rPr lang="en-US" altLang="zh-TW" sz="1200" dirty="0"/>
              <a:t>Body Spa Warming Mask</a:t>
            </a:r>
          </a:p>
          <a:p>
            <a:r>
              <a:rPr lang="en-US" altLang="zh-TW" sz="1200" dirty="0" err="1"/>
              <a:t>Waming</a:t>
            </a:r>
            <a:r>
              <a:rPr lang="en-US" altLang="zh-TW" sz="1200" dirty="0"/>
              <a:t> Hair Mask</a:t>
            </a:r>
          </a:p>
          <a:p>
            <a:r>
              <a:rPr lang="en-US" altLang="zh-TW" sz="1200" dirty="0"/>
              <a:t>Hot Slimming Gel </a:t>
            </a:r>
            <a:endParaRPr lang="zh-TW" altLang="en-US" sz="1200" dirty="0"/>
          </a:p>
        </p:txBody>
      </p:sp>
    </p:spTree>
    <p:extLst>
      <p:ext uri="{BB962C8B-B14F-4D97-AF65-F5344CB8AC3E}">
        <p14:creationId xmlns:p14="http://schemas.microsoft.com/office/powerpoint/2010/main" val="410986082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314</Words>
  <Application>Microsoft Office PowerPoint</Application>
  <PresentationFormat>寬螢幕</PresentationFormat>
  <Paragraphs>57</Paragraphs>
  <Slides>2</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vt:i4>
      </vt:variant>
    </vt:vector>
  </HeadingPairs>
  <TitlesOfParts>
    <vt:vector size="7" baseType="lpstr">
      <vt:lpstr>Arial</vt:lpstr>
      <vt:lpstr>Calibri</vt:lpstr>
      <vt:lpstr>Calibri Light</vt:lpstr>
      <vt:lpstr>Corbel</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包乙雯</dc:creator>
  <cp:lastModifiedBy>包乙雯</cp:lastModifiedBy>
  <cp:revision>51</cp:revision>
  <dcterms:created xsi:type="dcterms:W3CDTF">2019-12-16T05:58:54Z</dcterms:created>
  <dcterms:modified xsi:type="dcterms:W3CDTF">2020-02-05T01:45:51Z</dcterms:modified>
</cp:coreProperties>
</file>